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3072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04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41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5449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442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272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959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92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83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50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225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05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669E3-96EC-4E30-9985-8D9DC8249A55}" type="datetimeFigureOut">
              <a:rPr lang="ko-KR" altLang="en-US" smtClean="0"/>
              <a:t>2018-03-23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B17EB-3A10-4A45-9EC9-5C153AD938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64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ffice@koen.or.k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3768"/>
            <a:ext cx="6892600" cy="6662544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1126108"/>
            <a:ext cx="6858000" cy="1357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6858000" cy="323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71541864" descr="EMB000025c41f6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71"/>
          <a:stretch/>
        </p:blipFill>
        <p:spPr bwMode="auto">
          <a:xfrm>
            <a:off x="188640" y="574800"/>
            <a:ext cx="792087" cy="40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0" y="1867634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en-US" altLang="ko-KR" sz="2000" b="1" dirty="0" smtClean="0">
                <a:solidFill>
                  <a:srgbClr val="C0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The 4th Industrial Revolution and Entertainment Industry</a:t>
            </a:r>
            <a:endParaRPr lang="en-US" altLang="ko-KR" sz="2000" dirty="0">
              <a:solidFill>
                <a:srgbClr val="C00000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01191" y="629171"/>
            <a:ext cx="6755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Korea Entertainment Industry Association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0" y="1250921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altLang="ko-KR" sz="3200" b="1" dirty="0">
                <a:solidFill>
                  <a:schemeClr val="accent4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2018 </a:t>
            </a:r>
            <a:r>
              <a:rPr lang="en-US" altLang="ko-KR" sz="3200" b="1" dirty="0" smtClean="0">
                <a:solidFill>
                  <a:schemeClr val="accent4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International  Conference </a:t>
            </a:r>
            <a:endParaRPr lang="en-US" altLang="ko-KR" sz="3200" dirty="0">
              <a:solidFill>
                <a:schemeClr val="accent4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492" y="2634163"/>
            <a:ext cx="651806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1. Date : July 5(Thursday) ~ 7(Friday), 2018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altLang="ko-KR" sz="1200" b="1" dirty="0" err="1">
                <a:solidFill>
                  <a:schemeClr val="bg2">
                    <a:lumMod val="10000"/>
                  </a:schemeClr>
                </a:solidFill>
              </a:rPr>
              <a:t>Vanue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: YANBIANU UNIVERSITY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Key Date :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1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Pre-registration Deadline : April 27(Fri),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2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Deadline to submit thesis application(Title and Overview) : May 4(Fri),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3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Notification of thesis application result : May 11(Fri),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4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Deadline of thesis : June 1(Fri),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5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Thesis Supervision : June 15(Fri),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6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Editing : June 21(</a:t>
            </a:r>
            <a:r>
              <a:rPr lang="en-US" altLang="ko-KR" sz="1200" b="1" dirty="0" err="1">
                <a:solidFill>
                  <a:schemeClr val="bg2">
                    <a:lumMod val="10000"/>
                  </a:schemeClr>
                </a:solidFill>
              </a:rPr>
              <a:t>Thur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7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) Publishing : June 22(Fri), 2018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4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Author Categories : - Entertainment Culture/ Industries/ Tourism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Entertainment Contents Art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 err="1">
                <a:solidFill>
                  <a:schemeClr val="bg2">
                    <a:lumMod val="10000"/>
                  </a:schemeClr>
                </a:solidFill>
              </a:rPr>
              <a:t>Sportainment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Edutainment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Life-</a:t>
            </a:r>
            <a:r>
              <a:rPr lang="en-US" altLang="ko-KR" sz="1200" b="1" dirty="0" err="1">
                <a:solidFill>
                  <a:schemeClr val="bg2">
                    <a:lumMod val="10000"/>
                  </a:schemeClr>
                </a:solidFill>
              </a:rPr>
              <a:t>caretainmen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 err="1">
                <a:solidFill>
                  <a:schemeClr val="bg2">
                    <a:lumMod val="10000"/>
                  </a:schemeClr>
                </a:solidFill>
              </a:rPr>
              <a:t>Infortainment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/ Entertainment Policy / Technology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Abstract Submission :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Submissions must conform to the KOEN format instruction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u="sng" dirty="0">
                <a:solidFill>
                  <a:schemeClr val="bg2">
                    <a:lumMod val="10000"/>
                  </a:schemeClr>
                </a:solidFill>
                <a:hlinkClick r:id="rId4"/>
              </a:rPr>
              <a:t>Office@koen.or.kr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Language: English (Additional Korean abstract available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fontAlgn="base"/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6. Questions and Contact :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-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Any questions about the abstract submission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process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can be sent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to</a:t>
            </a:r>
          </a:p>
          <a:p>
            <a:pPr fontAlgn="base"/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           </a:t>
            </a:r>
            <a:r>
              <a:rPr lang="en-US" altLang="ko-KR" sz="1200" b="1" u="sng" dirty="0">
                <a:solidFill>
                  <a:schemeClr val="bg2">
                    <a:lumMod val="10000"/>
                  </a:schemeClr>
                </a:solidFill>
                <a:hlinkClick r:id="rId4"/>
              </a:rPr>
              <a:t>Office@koen.or.kr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7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Host : Korea Entertainment Industry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Association</a:t>
            </a:r>
          </a:p>
          <a:p>
            <a:pPr fontAlgn="base"/>
            <a:endParaRPr lang="en-US" altLang="ko-KR" sz="1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base"/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8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. Sponsor : 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YANBIANU UNIVERSITY / </a:t>
            </a:r>
            <a:r>
              <a:rPr lang="en-US" altLang="ko-KR" sz="1200" b="1" dirty="0" err="1" smtClean="0">
                <a:solidFill>
                  <a:schemeClr val="bg2">
                    <a:lumMod val="10000"/>
                  </a:schemeClr>
                </a:solidFill>
              </a:rPr>
              <a:t>Wonkwang</a:t>
            </a:r>
            <a:r>
              <a:rPr lang="en-US" altLang="ko-KR" sz="12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ko-KR" sz="1200" b="1" dirty="0">
                <a:solidFill>
                  <a:schemeClr val="bg2">
                    <a:lumMod val="10000"/>
                  </a:schemeClr>
                </a:solidFill>
              </a:rPr>
              <a:t>University </a:t>
            </a:r>
            <a:endParaRPr lang="en-US" altLang="ko-KR" sz="1200" dirty="0">
              <a:solidFill>
                <a:schemeClr val="bg2">
                  <a:lumMod val="10000"/>
                </a:schemeClr>
              </a:solidFill>
            </a:endParaRPr>
          </a:p>
          <a:p>
            <a:endParaRPr lang="ko-KR" altLang="en-US" sz="1200" dirty="0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811585" y="8532440"/>
            <a:ext cx="3101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http://www.koen.or.kr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9283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3768"/>
            <a:ext cx="6892600" cy="6662544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1126108"/>
            <a:ext cx="6858000" cy="1357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6858000" cy="323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71541864" descr="EMB000025c41f6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71"/>
          <a:stretch/>
        </p:blipFill>
        <p:spPr bwMode="auto">
          <a:xfrm>
            <a:off x="188640" y="574800"/>
            <a:ext cx="792087" cy="40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0" y="1867634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en-US" altLang="ko-KR" sz="2000" b="1" dirty="0" smtClean="0">
                <a:solidFill>
                  <a:srgbClr val="C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2000" b="1" dirty="0" smtClean="0">
                <a:solidFill>
                  <a:srgbClr val="C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차  산업혁명과  엔터테인먼트산업</a:t>
            </a:r>
            <a:endParaRPr lang="en-US" altLang="ko-KR" sz="2000" dirty="0">
              <a:solidFill>
                <a:srgbClr val="C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01191" y="629171"/>
            <a:ext cx="67550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1600" b="1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한국엔터테인먼트산업학회 </a:t>
            </a:r>
            <a:endParaRPr lang="en-US" altLang="ko-KR" sz="1600" b="1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250921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altLang="ko-KR" sz="2800" b="1" dirty="0">
                <a:solidFill>
                  <a:schemeClr val="accent4">
                    <a:lumMod val="50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2018 </a:t>
            </a:r>
            <a:r>
              <a:rPr lang="en-US" altLang="ko-KR" sz="2800" b="1" dirty="0" smtClean="0">
                <a:solidFill>
                  <a:schemeClr val="accent4">
                    <a:lumMod val="50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sz="2800" b="1" dirty="0" smtClean="0">
                <a:solidFill>
                  <a:schemeClr val="accent4">
                    <a:lumMod val="50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제 </a:t>
            </a:r>
            <a:r>
              <a:rPr lang="en-US" altLang="ko-KR" sz="2800" b="1" dirty="0" smtClean="0">
                <a:solidFill>
                  <a:schemeClr val="accent4">
                    <a:lumMod val="50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1</a:t>
            </a:r>
            <a:r>
              <a:rPr lang="ko-KR" altLang="en-US" sz="2800" b="1" dirty="0" smtClean="0">
                <a:solidFill>
                  <a:schemeClr val="accent4">
                    <a:lumMod val="50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회 국제학술대회  논문모집  </a:t>
            </a:r>
            <a:endParaRPr lang="en-US" altLang="ko-KR" sz="2800" dirty="0">
              <a:solidFill>
                <a:schemeClr val="accent4">
                  <a:lumMod val="50000"/>
                </a:schemeClr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811585" y="8532440"/>
            <a:ext cx="3101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http://www.koen.or.kr</a:t>
            </a:r>
            <a:endParaRPr lang="ko-KR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61300" y="2483768"/>
            <a:ext cx="4880247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ko-KR" sz="1400" b="1" dirty="0" smtClean="0">
                <a:latin typeface="+mj-lt"/>
              </a:rPr>
              <a:t>1. </a:t>
            </a:r>
            <a:r>
              <a:rPr lang="ko-KR" altLang="en-US" sz="1400" b="1" dirty="0" smtClean="0">
                <a:latin typeface="+mj-lt"/>
              </a:rPr>
              <a:t>일시 </a:t>
            </a:r>
            <a:r>
              <a:rPr lang="en-US" altLang="ko-KR" sz="1400" b="1" dirty="0">
                <a:latin typeface="+mj-lt"/>
              </a:rPr>
              <a:t>: 2018</a:t>
            </a:r>
            <a:r>
              <a:rPr lang="ko-KR" altLang="en-US" sz="1400" b="1" dirty="0">
                <a:latin typeface="+mj-lt"/>
              </a:rPr>
              <a:t>년 </a:t>
            </a:r>
            <a:r>
              <a:rPr lang="en-US" altLang="ko-KR" sz="1400" b="1" dirty="0">
                <a:latin typeface="+mj-lt"/>
              </a:rPr>
              <a:t>7</a:t>
            </a:r>
            <a:r>
              <a:rPr lang="ko-KR" altLang="en-US" sz="1400" b="1" dirty="0">
                <a:latin typeface="+mj-lt"/>
              </a:rPr>
              <a:t>월 </a:t>
            </a:r>
            <a:r>
              <a:rPr lang="en-US" altLang="ko-KR" sz="1400" b="1" dirty="0">
                <a:latin typeface="+mj-lt"/>
              </a:rPr>
              <a:t>5</a:t>
            </a:r>
            <a:r>
              <a:rPr lang="ko-KR" altLang="en-US" sz="1400" b="1" dirty="0">
                <a:latin typeface="+mj-lt"/>
              </a:rPr>
              <a:t>일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목</a:t>
            </a:r>
            <a:r>
              <a:rPr lang="en-US" altLang="ko-KR" sz="1400" b="1" dirty="0">
                <a:latin typeface="+mj-lt"/>
              </a:rPr>
              <a:t>) </a:t>
            </a:r>
            <a:r>
              <a:rPr lang="ko-KR" altLang="en-US" sz="1400" b="1" dirty="0">
                <a:latin typeface="+mj-lt"/>
              </a:rPr>
              <a:t>∼ </a:t>
            </a:r>
            <a:r>
              <a:rPr lang="en-US" altLang="ko-KR" sz="1400" b="1" dirty="0">
                <a:latin typeface="+mj-lt"/>
              </a:rPr>
              <a:t>7</a:t>
            </a:r>
            <a:r>
              <a:rPr lang="ko-KR" altLang="en-US" sz="1400" b="1" dirty="0">
                <a:latin typeface="+mj-lt"/>
              </a:rPr>
              <a:t>일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토</a:t>
            </a:r>
            <a:r>
              <a:rPr lang="en-US" altLang="ko-KR" sz="1400" b="1" dirty="0">
                <a:latin typeface="+mj-lt"/>
              </a:rPr>
              <a:t>) </a:t>
            </a:r>
            <a:endParaRPr lang="en-US" altLang="ko-KR" sz="1400" b="1" dirty="0" smtClean="0">
              <a:latin typeface="+mj-lt"/>
            </a:endParaRPr>
          </a:p>
          <a:p>
            <a:pPr marL="342900" indent="-342900" fontAlgn="base">
              <a:buAutoNum type="arabicPeriod"/>
            </a:pP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2.</a:t>
            </a:r>
            <a:r>
              <a:rPr lang="ko-KR" altLang="en-US" sz="1400" b="1" dirty="0">
                <a:latin typeface="+mj-lt"/>
              </a:rPr>
              <a:t> 장소 </a:t>
            </a:r>
            <a:r>
              <a:rPr lang="en-US" altLang="ko-KR" sz="1400" b="1" dirty="0">
                <a:latin typeface="+mj-lt"/>
              </a:rPr>
              <a:t>: </a:t>
            </a:r>
            <a:r>
              <a:rPr lang="ko-KR" altLang="en-US" sz="1400" b="1" dirty="0">
                <a:latin typeface="+mj-lt"/>
              </a:rPr>
              <a:t>중국 </a:t>
            </a:r>
            <a:r>
              <a:rPr lang="ko-KR" altLang="en-US" sz="1400" b="1" dirty="0" smtClean="0">
                <a:latin typeface="+mj-lt"/>
              </a:rPr>
              <a:t>연변대학교</a:t>
            </a:r>
            <a:endParaRPr lang="en-US" altLang="ko-KR" sz="1400" b="1" dirty="0" smtClean="0">
              <a:latin typeface="+mj-lt"/>
            </a:endParaRPr>
          </a:p>
          <a:p>
            <a:pPr fontAlgn="base"/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3. </a:t>
            </a:r>
            <a:r>
              <a:rPr lang="ko-KR" altLang="en-US" sz="1400" b="1" dirty="0">
                <a:latin typeface="+mj-lt"/>
              </a:rPr>
              <a:t>주요일정 </a:t>
            </a:r>
            <a:r>
              <a:rPr lang="en-US" altLang="ko-KR" sz="1400" b="1" dirty="0">
                <a:latin typeface="+mj-lt"/>
              </a:rPr>
              <a:t>: </a:t>
            </a:r>
            <a:endParaRPr lang="en-US" altLang="ko-KR" sz="1400" b="1" dirty="0" smtClean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 </a:t>
            </a:r>
            <a:r>
              <a:rPr lang="en-US" altLang="ko-KR" sz="1400" b="1" dirty="0" smtClean="0">
                <a:latin typeface="+mj-lt"/>
              </a:rPr>
              <a:t>    - </a:t>
            </a:r>
            <a:r>
              <a:rPr lang="ko-KR" altLang="en-US" sz="1400" b="1" dirty="0" smtClean="0">
                <a:latin typeface="+mj-lt"/>
              </a:rPr>
              <a:t>사전 </a:t>
            </a:r>
            <a:r>
              <a:rPr lang="ko-KR" altLang="en-US" sz="1400" b="1" dirty="0">
                <a:latin typeface="+mj-lt"/>
              </a:rPr>
              <a:t>등록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참가 희망자 모집</a:t>
            </a:r>
            <a:r>
              <a:rPr lang="en-US" altLang="ko-KR" sz="1400" b="1" dirty="0">
                <a:latin typeface="+mj-lt"/>
              </a:rPr>
              <a:t>) : 2018.4.27(</a:t>
            </a:r>
            <a:r>
              <a:rPr lang="ko-KR" altLang="en-US" sz="1400" b="1" dirty="0">
                <a:latin typeface="+mj-lt"/>
              </a:rPr>
              <a:t>금</a:t>
            </a:r>
            <a:r>
              <a:rPr lang="en-US" altLang="ko-KR" sz="1400" b="1" dirty="0">
                <a:latin typeface="+mj-lt"/>
              </a:rPr>
              <a:t>)</a:t>
            </a: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smtClean="0">
                <a:latin typeface="+mj-lt"/>
              </a:rPr>
              <a:t>논문투고예정신청서</a:t>
            </a:r>
            <a:r>
              <a:rPr lang="en-US" altLang="ko-KR" sz="1400" b="1" dirty="0" smtClean="0">
                <a:latin typeface="+mj-lt"/>
              </a:rPr>
              <a:t>(</a:t>
            </a:r>
            <a:r>
              <a:rPr lang="ko-KR" altLang="en-US" sz="1400" b="1" dirty="0" smtClean="0">
                <a:latin typeface="+mj-lt"/>
              </a:rPr>
              <a:t>제목</a:t>
            </a:r>
            <a:r>
              <a:rPr lang="en-US" altLang="ko-KR" sz="1400" b="1" dirty="0" smtClean="0">
                <a:latin typeface="+mj-lt"/>
              </a:rPr>
              <a:t>/</a:t>
            </a:r>
            <a:r>
              <a:rPr lang="ko-KR" altLang="en-US" sz="1400" b="1" dirty="0" smtClean="0">
                <a:latin typeface="+mj-lt"/>
              </a:rPr>
              <a:t>개요</a:t>
            </a:r>
            <a:r>
              <a:rPr lang="en-US" altLang="ko-KR" sz="1400" b="1" dirty="0" smtClean="0">
                <a:latin typeface="+mj-lt"/>
              </a:rPr>
              <a:t>) : </a:t>
            </a:r>
            <a:r>
              <a:rPr lang="en-US" altLang="ko-KR" sz="1400" b="1" dirty="0">
                <a:latin typeface="+mj-lt"/>
              </a:rPr>
              <a:t>2018.5.4(</a:t>
            </a:r>
            <a:r>
              <a:rPr lang="ko-KR" altLang="en-US" sz="1400" b="1" dirty="0">
                <a:latin typeface="+mj-lt"/>
              </a:rPr>
              <a:t>금</a:t>
            </a:r>
            <a:r>
              <a:rPr lang="en-US" altLang="ko-KR" sz="1400" b="1" dirty="0">
                <a:latin typeface="+mj-lt"/>
              </a:rPr>
              <a:t>)</a:t>
            </a: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smtClean="0">
                <a:latin typeface="+mj-lt"/>
              </a:rPr>
              <a:t>논문투고예정신청서 채택 공지 </a:t>
            </a:r>
            <a:r>
              <a:rPr lang="en-US" altLang="ko-KR" sz="1400" b="1" dirty="0">
                <a:latin typeface="+mj-lt"/>
              </a:rPr>
              <a:t>: 2018.5.11(</a:t>
            </a:r>
            <a:r>
              <a:rPr lang="ko-KR" altLang="en-US" sz="1400" b="1" dirty="0">
                <a:latin typeface="+mj-lt"/>
              </a:rPr>
              <a:t>금</a:t>
            </a:r>
            <a:r>
              <a:rPr lang="en-US" altLang="ko-KR" sz="1400" b="1" dirty="0">
                <a:latin typeface="+mj-lt"/>
              </a:rPr>
              <a:t>)</a:t>
            </a: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smtClean="0">
                <a:latin typeface="+mj-lt"/>
              </a:rPr>
              <a:t>논문마감 </a:t>
            </a:r>
            <a:r>
              <a:rPr lang="en-US" altLang="ko-KR" sz="1400" b="1" dirty="0">
                <a:latin typeface="+mj-lt"/>
              </a:rPr>
              <a:t>: 2018.6.1(</a:t>
            </a:r>
            <a:r>
              <a:rPr lang="ko-KR" altLang="en-US" sz="1400" b="1" dirty="0">
                <a:latin typeface="+mj-lt"/>
              </a:rPr>
              <a:t>금</a:t>
            </a:r>
            <a:r>
              <a:rPr lang="en-US" altLang="ko-KR" sz="1400" b="1" dirty="0">
                <a:latin typeface="+mj-lt"/>
              </a:rPr>
              <a:t>)</a:t>
            </a:r>
            <a:endParaRPr lang="ko-KR" altLang="en-US" sz="1400" dirty="0">
              <a:latin typeface="+mj-lt"/>
            </a:endParaRPr>
          </a:p>
          <a:p>
            <a:pPr fontAlgn="base"/>
            <a:endParaRPr lang="en-US" altLang="ko-KR" sz="1400" b="1" dirty="0" smtClean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4</a:t>
            </a:r>
            <a:r>
              <a:rPr lang="en-US" altLang="ko-KR" sz="1400" b="1" dirty="0">
                <a:latin typeface="+mj-lt"/>
              </a:rPr>
              <a:t>. </a:t>
            </a:r>
            <a:r>
              <a:rPr lang="ko-KR" altLang="en-US" sz="1400" b="1" dirty="0" smtClean="0">
                <a:latin typeface="+mj-lt"/>
              </a:rPr>
              <a:t>투고분야 </a:t>
            </a:r>
            <a:r>
              <a:rPr lang="en-US" altLang="ko-KR" sz="1400" b="1" dirty="0">
                <a:latin typeface="+mj-lt"/>
              </a:rPr>
              <a:t>: </a:t>
            </a:r>
            <a:endParaRPr lang="en-US" altLang="ko-KR" sz="1400" b="1" dirty="0" smtClean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 </a:t>
            </a:r>
            <a:r>
              <a:rPr lang="en-US" altLang="ko-KR" sz="1400" b="1" dirty="0" smtClean="0">
                <a:latin typeface="+mj-lt"/>
              </a:rPr>
              <a:t>    - </a:t>
            </a:r>
            <a:r>
              <a:rPr lang="ko-KR" altLang="en-US" sz="1400" b="1" dirty="0">
                <a:latin typeface="+mj-lt"/>
              </a:rPr>
              <a:t>엔터테인먼트 문화</a:t>
            </a:r>
            <a:r>
              <a:rPr lang="en-US" altLang="ko-KR" sz="1400" b="1" dirty="0">
                <a:latin typeface="+mj-lt"/>
              </a:rPr>
              <a:t>/</a:t>
            </a:r>
            <a:r>
              <a:rPr lang="ko-KR" altLang="en-US" sz="1400" b="1" dirty="0">
                <a:latin typeface="+mj-lt"/>
              </a:rPr>
              <a:t>산업</a:t>
            </a:r>
            <a:r>
              <a:rPr lang="en-US" altLang="ko-KR" sz="1400" b="1" dirty="0">
                <a:latin typeface="+mj-lt"/>
              </a:rPr>
              <a:t>/</a:t>
            </a:r>
            <a:r>
              <a:rPr lang="ko-KR" altLang="en-US" sz="1400" b="1" dirty="0">
                <a:latin typeface="+mj-lt"/>
              </a:rPr>
              <a:t>관광 </a:t>
            </a:r>
            <a:endParaRPr lang="en-US" altLang="ko-KR" sz="1400" b="1" dirty="0" smtClean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 </a:t>
            </a:r>
            <a:r>
              <a:rPr lang="en-US" altLang="ko-KR" sz="1400" b="1" dirty="0" smtClean="0">
                <a:latin typeface="+mj-lt"/>
              </a:rPr>
              <a:t>    - </a:t>
            </a:r>
            <a:r>
              <a:rPr lang="ko-KR" altLang="en-US" sz="1400" b="1" dirty="0">
                <a:latin typeface="+mj-lt"/>
              </a:rPr>
              <a:t>엔터테인먼트 콘텐츠</a:t>
            </a:r>
            <a:r>
              <a:rPr lang="en-US" altLang="ko-KR" sz="1400" b="1" dirty="0">
                <a:latin typeface="+mj-lt"/>
              </a:rPr>
              <a:t>/</a:t>
            </a:r>
            <a:r>
              <a:rPr lang="ko-KR" altLang="en-US" sz="1400" b="1" dirty="0">
                <a:latin typeface="+mj-lt"/>
              </a:rPr>
              <a:t>예술</a:t>
            </a: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err="1">
                <a:latin typeface="+mj-lt"/>
              </a:rPr>
              <a:t>스포테인먼트</a:t>
            </a:r>
            <a:r>
              <a:rPr lang="ko-KR" altLang="en-US" sz="1400" b="1" dirty="0">
                <a:latin typeface="+mj-lt"/>
              </a:rPr>
              <a:t> </a:t>
            </a:r>
            <a:r>
              <a:rPr lang="en-US" altLang="ko-KR" sz="1400" b="1" dirty="0">
                <a:latin typeface="+mj-lt"/>
              </a:rPr>
              <a:t>- </a:t>
            </a:r>
            <a:r>
              <a:rPr lang="ko-KR" altLang="en-US" sz="1400" b="1" dirty="0" err="1">
                <a:latin typeface="+mj-lt"/>
              </a:rPr>
              <a:t>에듀테인먼트</a:t>
            </a:r>
            <a:endParaRPr lang="ko-KR" altLang="en-US" sz="1400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err="1">
                <a:latin typeface="+mj-lt"/>
              </a:rPr>
              <a:t>라이프케어테인먼트</a:t>
            </a:r>
            <a:r>
              <a:rPr lang="ko-KR" altLang="en-US" sz="1400" b="1" dirty="0">
                <a:latin typeface="+mj-lt"/>
              </a:rPr>
              <a:t> </a:t>
            </a:r>
            <a:endParaRPr lang="en-US" altLang="ko-KR" sz="1400" b="1" dirty="0" smtClean="0">
              <a:latin typeface="+mj-lt"/>
            </a:endParaRPr>
          </a:p>
          <a:p>
            <a:pPr fontAlgn="base"/>
            <a:r>
              <a:rPr lang="en-US" altLang="ko-KR" sz="1400" b="1" dirty="0">
                <a:latin typeface="+mj-lt"/>
              </a:rPr>
              <a:t> </a:t>
            </a:r>
            <a:r>
              <a:rPr lang="en-US" altLang="ko-KR" sz="1400" b="1" dirty="0" smtClean="0">
                <a:latin typeface="+mj-lt"/>
              </a:rPr>
              <a:t>    - </a:t>
            </a:r>
            <a:r>
              <a:rPr lang="ko-KR" altLang="en-US" sz="1400" b="1" dirty="0" err="1">
                <a:latin typeface="+mj-lt"/>
              </a:rPr>
              <a:t>인포테인먼트</a:t>
            </a:r>
            <a:r>
              <a:rPr lang="en-US" altLang="ko-KR" sz="1400" b="1" dirty="0">
                <a:latin typeface="+mj-lt"/>
              </a:rPr>
              <a:t>/</a:t>
            </a:r>
            <a:r>
              <a:rPr lang="ko-KR" altLang="en-US" sz="1400" b="1" dirty="0">
                <a:latin typeface="+mj-lt"/>
              </a:rPr>
              <a:t>엔터테인먼트 정책</a:t>
            </a:r>
            <a:r>
              <a:rPr lang="en-US" altLang="ko-KR" sz="1400" b="1" dirty="0">
                <a:latin typeface="+mj-lt"/>
              </a:rPr>
              <a:t>/</a:t>
            </a:r>
            <a:r>
              <a:rPr lang="ko-KR" altLang="en-US" sz="1400" b="1" dirty="0">
                <a:latin typeface="+mj-lt"/>
              </a:rPr>
              <a:t>기반기술 </a:t>
            </a:r>
            <a:endParaRPr lang="en-US" altLang="ko-KR" sz="1400" b="1" dirty="0" smtClean="0">
              <a:latin typeface="+mj-lt"/>
            </a:endParaRPr>
          </a:p>
          <a:p>
            <a:pPr fontAlgn="base"/>
            <a:endParaRPr lang="en-US" altLang="ko-KR" sz="1400" b="1" dirty="0">
              <a:latin typeface="+mj-lt"/>
            </a:endParaRPr>
          </a:p>
          <a:p>
            <a:pPr fontAlgn="base"/>
            <a:r>
              <a:rPr lang="en-US" altLang="ko-KR" sz="1400" b="1" dirty="0" smtClean="0">
                <a:latin typeface="+mj-lt"/>
              </a:rPr>
              <a:t>5. </a:t>
            </a:r>
            <a:r>
              <a:rPr lang="ko-KR" altLang="en-US" sz="1400" b="1" dirty="0" smtClean="0">
                <a:latin typeface="+mj-lt"/>
              </a:rPr>
              <a:t>작성 및 투고  </a:t>
            </a:r>
            <a:r>
              <a:rPr lang="en-US" altLang="ko-KR" sz="1400" b="1" dirty="0" smtClean="0">
                <a:latin typeface="+mj-lt"/>
              </a:rPr>
              <a:t>: </a:t>
            </a:r>
          </a:p>
          <a:p>
            <a:pPr fontAlgn="base"/>
            <a:r>
              <a:rPr lang="en-US" altLang="ko-KR" sz="1400" b="1" dirty="0">
                <a:latin typeface="+mj-lt"/>
              </a:rPr>
              <a:t> </a:t>
            </a:r>
            <a:r>
              <a:rPr lang="en-US" altLang="ko-KR" sz="1400" b="1" dirty="0" smtClean="0">
                <a:latin typeface="+mj-lt"/>
              </a:rPr>
              <a:t>    - </a:t>
            </a:r>
            <a:r>
              <a:rPr lang="ko-KR" altLang="en-US" sz="1400" b="1" dirty="0" smtClean="0"/>
              <a:t>영문작성</a:t>
            </a:r>
            <a:r>
              <a:rPr lang="en-US" altLang="ko-KR" sz="1400" b="1" dirty="0" smtClean="0"/>
              <a:t>(</a:t>
            </a:r>
            <a:r>
              <a:rPr lang="ko-KR" altLang="en-US" sz="1400" b="1" dirty="0"/>
              <a:t>국문초록 병행</a:t>
            </a:r>
            <a:r>
              <a:rPr lang="en-US" altLang="ko-KR" sz="1400" b="1" dirty="0"/>
              <a:t>)</a:t>
            </a:r>
            <a:endParaRPr lang="ko-KR" altLang="en-US" sz="1400" dirty="0"/>
          </a:p>
          <a:p>
            <a:pPr fontAlgn="base"/>
            <a:r>
              <a:rPr lang="en-US" altLang="ko-KR" sz="1400" b="1" dirty="0" smtClean="0">
                <a:latin typeface="+mj-lt"/>
              </a:rPr>
              <a:t>     - </a:t>
            </a:r>
            <a:r>
              <a:rPr lang="ko-KR" altLang="en-US" sz="1400" b="1" dirty="0" smtClean="0">
                <a:latin typeface="+mj-lt"/>
              </a:rPr>
              <a:t>논문양식 </a:t>
            </a:r>
            <a:r>
              <a:rPr lang="ko-KR" altLang="en-US" sz="1400" b="1" dirty="0">
                <a:latin typeface="+mj-lt"/>
              </a:rPr>
              <a:t>다운로드 </a:t>
            </a:r>
            <a:r>
              <a:rPr lang="ko-KR" altLang="en-US" sz="1400" b="1" dirty="0" smtClean="0">
                <a:latin typeface="+mj-lt"/>
              </a:rPr>
              <a:t>및 </a:t>
            </a:r>
            <a:r>
              <a:rPr lang="en-US" altLang="ko-KR" sz="1400" b="1" dirty="0" smtClean="0">
                <a:latin typeface="+mj-lt"/>
              </a:rPr>
              <a:t> </a:t>
            </a:r>
            <a:r>
              <a:rPr lang="ko-KR" altLang="en-US" sz="1400" b="1" dirty="0">
                <a:latin typeface="+mj-lt"/>
              </a:rPr>
              <a:t>온라인투고 </a:t>
            </a:r>
            <a:r>
              <a:rPr lang="en-US" altLang="ko-KR" sz="1400" b="1" u="sng" dirty="0" err="1">
                <a:latin typeface="+mj-lt"/>
              </a:rPr>
              <a:t>office@koen.or</a:t>
            </a:r>
            <a:r>
              <a:rPr lang="en-US" altLang="ko-KR" sz="1400" b="1" u="sng" dirty="0">
                <a:latin typeface="+mj-lt"/>
              </a:rPr>
              <a:t>.</a:t>
            </a:r>
            <a:endParaRPr lang="ko-KR" altLang="en-US" sz="1400" dirty="0">
              <a:latin typeface="+mj-lt"/>
            </a:endParaRPr>
          </a:p>
          <a:p>
            <a:pPr fontAlgn="base"/>
            <a:endParaRPr lang="en-US" altLang="ko-KR" sz="1400" b="1" dirty="0" smtClean="0">
              <a:latin typeface="+mj-lt"/>
            </a:endParaRPr>
          </a:p>
          <a:p>
            <a:pPr marL="342900" indent="-342900" fontAlgn="base">
              <a:buAutoNum type="arabicPlain" startAt="6"/>
            </a:pPr>
            <a:r>
              <a:rPr lang="ko-KR" altLang="en-US" sz="1400" b="1" dirty="0" smtClean="0">
                <a:latin typeface="+mj-lt"/>
              </a:rPr>
              <a:t>참가비  </a:t>
            </a:r>
            <a:r>
              <a:rPr lang="en-US" altLang="ko-KR" sz="1400" b="1" dirty="0">
                <a:latin typeface="+mj-lt"/>
              </a:rPr>
              <a:t>: </a:t>
            </a:r>
            <a:r>
              <a:rPr lang="ko-KR" altLang="en-US" sz="1400" b="1" dirty="0">
                <a:latin typeface="+mj-lt"/>
              </a:rPr>
              <a:t>추후공지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 err="1">
                <a:latin typeface="+mj-lt"/>
              </a:rPr>
              <a:t>논문감수료</a:t>
            </a:r>
            <a:r>
              <a:rPr lang="ko-KR" altLang="en-US" sz="1400" b="1" dirty="0">
                <a:latin typeface="+mj-lt"/>
              </a:rPr>
              <a:t> 포함</a:t>
            </a:r>
            <a:r>
              <a:rPr lang="en-US" altLang="ko-KR" sz="1400" b="1" dirty="0" smtClean="0">
                <a:latin typeface="+mj-lt"/>
              </a:rPr>
              <a:t>)</a:t>
            </a:r>
          </a:p>
          <a:p>
            <a:pPr marL="342900" indent="-342900" fontAlgn="base">
              <a:buAutoNum type="arabicPlain" startAt="6"/>
            </a:pPr>
            <a:endParaRPr lang="ko-KR" altLang="en-US" sz="1400" dirty="0">
              <a:latin typeface="+mj-lt"/>
            </a:endParaRPr>
          </a:p>
          <a:p>
            <a:pPr marL="342900" indent="-342900" fontAlgn="base">
              <a:buFontTx/>
              <a:buAutoNum type="arabicPeriod" startAt="7"/>
            </a:pPr>
            <a:r>
              <a:rPr lang="ko-KR" altLang="en-US" sz="1400" b="1" dirty="0" smtClean="0">
                <a:latin typeface="+mj-lt"/>
              </a:rPr>
              <a:t>후원 </a:t>
            </a:r>
            <a:r>
              <a:rPr lang="en-US" altLang="ko-KR" sz="1400" b="1" dirty="0">
                <a:latin typeface="+mj-lt"/>
              </a:rPr>
              <a:t>: </a:t>
            </a:r>
            <a:r>
              <a:rPr lang="ko-KR" altLang="en-US" sz="1400" b="1" dirty="0"/>
              <a:t>연변대학교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>
                <a:latin typeface="+mj-lt"/>
              </a:rPr>
              <a:t>원광대학교 </a:t>
            </a:r>
            <a:endParaRPr lang="en-US" altLang="ko-KR" sz="1400" b="1" dirty="0" smtClean="0">
              <a:latin typeface="+mj-lt"/>
            </a:endParaRPr>
          </a:p>
          <a:p>
            <a:pPr marL="342900" indent="-342900" fontAlgn="base">
              <a:buFontTx/>
              <a:buAutoNum type="arabicPeriod" startAt="7"/>
            </a:pPr>
            <a:endParaRPr lang="en-US" altLang="ko-KR" sz="1400" b="1" dirty="0" smtClean="0">
              <a:latin typeface="+mj-lt"/>
            </a:endParaRPr>
          </a:p>
          <a:p>
            <a:pPr marL="342900" indent="-342900" fontAlgn="base">
              <a:buFontTx/>
              <a:buAutoNum type="arabicPeriod" startAt="7"/>
            </a:pPr>
            <a:r>
              <a:rPr lang="ko-KR" altLang="en-US" sz="1400" b="1" dirty="0" smtClean="0">
                <a:latin typeface="+mj-lt"/>
              </a:rPr>
              <a:t>참가국 </a:t>
            </a:r>
            <a:r>
              <a:rPr lang="en-US" altLang="ko-KR" sz="1400" b="1" dirty="0">
                <a:latin typeface="+mj-lt"/>
              </a:rPr>
              <a:t>: </a:t>
            </a:r>
            <a:r>
              <a:rPr lang="ko-KR" altLang="en-US" sz="1400" b="1" dirty="0">
                <a:latin typeface="+mj-lt"/>
              </a:rPr>
              <a:t>한국</a:t>
            </a:r>
            <a:r>
              <a:rPr lang="en-US" altLang="ko-KR" sz="1400" b="1" dirty="0">
                <a:latin typeface="+mj-lt"/>
              </a:rPr>
              <a:t>, </a:t>
            </a:r>
            <a:r>
              <a:rPr lang="ko-KR" altLang="en-US" sz="1400" b="1" dirty="0">
                <a:latin typeface="+mj-lt"/>
              </a:rPr>
              <a:t>중국</a:t>
            </a:r>
            <a:r>
              <a:rPr lang="en-US" altLang="ko-KR" sz="1400" b="1" dirty="0">
                <a:latin typeface="+mj-lt"/>
              </a:rPr>
              <a:t>, </a:t>
            </a:r>
            <a:r>
              <a:rPr lang="ko-KR" altLang="en-US" sz="1400" b="1" dirty="0">
                <a:latin typeface="+mj-lt"/>
              </a:rPr>
              <a:t>베트남</a:t>
            </a:r>
            <a:r>
              <a:rPr lang="en-US" altLang="ko-KR" sz="1400" b="1" dirty="0">
                <a:latin typeface="+mj-lt"/>
              </a:rPr>
              <a:t>, </a:t>
            </a:r>
            <a:r>
              <a:rPr lang="ko-KR" altLang="en-US" sz="1400" b="1" dirty="0" smtClean="0">
                <a:latin typeface="+mj-lt"/>
              </a:rPr>
              <a:t>유럽</a:t>
            </a:r>
            <a:r>
              <a:rPr lang="en-US" altLang="ko-KR" sz="1400" b="1" dirty="0" smtClean="0">
                <a:latin typeface="+mj-lt"/>
              </a:rPr>
              <a:t>(</a:t>
            </a:r>
            <a:r>
              <a:rPr lang="en-US" altLang="ko-KR" sz="1400" b="1" dirty="0">
                <a:latin typeface="+mj-lt"/>
              </a:rPr>
              <a:t>4-5</a:t>
            </a:r>
            <a:r>
              <a:rPr lang="ko-KR" altLang="en-US" sz="1400" b="1" dirty="0">
                <a:latin typeface="+mj-lt"/>
              </a:rPr>
              <a:t>개국</a:t>
            </a:r>
            <a:r>
              <a:rPr lang="en-US" altLang="ko-KR" sz="1400" b="1" dirty="0">
                <a:latin typeface="+mj-lt"/>
              </a:rPr>
              <a:t>) </a:t>
            </a:r>
            <a:r>
              <a:rPr lang="ko-KR" altLang="en-US" sz="1400" b="1" dirty="0" smtClean="0">
                <a:latin typeface="+mj-lt"/>
              </a:rPr>
              <a:t>등</a:t>
            </a:r>
            <a:endParaRPr lang="en-US" altLang="ko-KR" sz="1400" b="1" dirty="0" smtClean="0">
              <a:latin typeface="+mj-lt"/>
            </a:endParaRPr>
          </a:p>
          <a:p>
            <a:pPr marL="342900" indent="-342900" fontAlgn="base">
              <a:buFontTx/>
              <a:buAutoNum type="arabicPeriod" startAt="7"/>
            </a:pPr>
            <a:endParaRPr lang="en-US" altLang="ko-KR" sz="1400" b="1" dirty="0">
              <a:latin typeface="+mj-lt"/>
            </a:endParaRPr>
          </a:p>
          <a:p>
            <a:pPr marL="342900" indent="-342900" fontAlgn="base">
              <a:buFontTx/>
              <a:buAutoNum type="arabicPeriod" startAt="7"/>
            </a:pPr>
            <a:r>
              <a:rPr lang="ko-KR" altLang="en-US" sz="1400" b="1" dirty="0" smtClean="0">
                <a:latin typeface="+mj-lt"/>
              </a:rPr>
              <a:t>문의 </a:t>
            </a:r>
            <a:r>
              <a:rPr lang="en-US" altLang="ko-KR" sz="1400" b="1" dirty="0">
                <a:latin typeface="+mj-lt"/>
              </a:rPr>
              <a:t>: </a:t>
            </a:r>
            <a:r>
              <a:rPr lang="ko-KR" altLang="en-US" sz="1400" b="1" dirty="0" smtClean="0">
                <a:latin typeface="+mj-lt"/>
              </a:rPr>
              <a:t> 사무국</a:t>
            </a:r>
            <a:r>
              <a:rPr lang="en-US" altLang="ko-KR" sz="1400" b="1" dirty="0" smtClean="0">
                <a:latin typeface="+mj-lt"/>
              </a:rPr>
              <a:t>( 043-276-0711 ), </a:t>
            </a:r>
            <a:r>
              <a:rPr lang="ko-KR" altLang="en-US" sz="1400" b="1" dirty="0" smtClean="0">
                <a:latin typeface="+mj-lt"/>
              </a:rPr>
              <a:t>홈페이지</a:t>
            </a:r>
            <a:r>
              <a:rPr lang="en-US" altLang="ko-KR" sz="1400" b="1" dirty="0" smtClean="0">
                <a:latin typeface="+mj-lt"/>
              </a:rPr>
              <a:t> </a:t>
            </a:r>
            <a:r>
              <a:rPr lang="ko-KR" altLang="en-US" sz="1400" b="1" dirty="0" smtClean="0">
                <a:latin typeface="+mj-lt"/>
              </a:rPr>
              <a:t>참조 </a:t>
            </a:r>
            <a:endParaRPr lang="ko-KR" altLang="en-US" sz="1400" dirty="0">
              <a:latin typeface="+mj-lt"/>
            </a:endParaRPr>
          </a:p>
          <a:p>
            <a:endParaRPr lang="ko-KR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06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396</Words>
  <Application>Microsoft Office PowerPoint</Application>
  <PresentationFormat>화면 슬라이드 쇼(4:3)</PresentationFormat>
  <Paragraphs>68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JEFF LEE</dc:creator>
  <cp:lastModifiedBy>Pc</cp:lastModifiedBy>
  <cp:revision>7</cp:revision>
  <dcterms:created xsi:type="dcterms:W3CDTF">2018-03-23T04:20:20Z</dcterms:created>
  <dcterms:modified xsi:type="dcterms:W3CDTF">2018-03-23T06:21:21Z</dcterms:modified>
</cp:coreProperties>
</file>